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978"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bg>
      <p:bgRef idx="1002">
        <a:schemeClr val="bg2"/>
      </p:bgRef>
    </p:bg>
    <p:spTree>
      <p:nvGrpSpPr>
        <p:cNvPr id="1" name=""/>
        <p:cNvGrpSpPr/>
        <p:nvPr/>
      </p:nvGrpSpPr>
      <p:grpSpPr>
        <a:xfrm>
          <a:off x="0" y="0"/>
          <a:ext cx="0" cy="0"/>
          <a:chOff x="0" y="0"/>
          <a:chExt cx="0" cy="0"/>
        </a:xfrm>
      </p:grpSpPr>
      <p:sp>
        <p:nvSpPr>
          <p:cNvPr id="7" name="자유형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자유형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제목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ko-KR" altLang="en-US" smtClean="0"/>
              <a:t>마스터 제목 스타일 편집</a:t>
            </a:r>
            <a:endParaRPr kumimoji="0" lang="en-US"/>
          </a:p>
        </p:txBody>
      </p:sp>
      <p:sp>
        <p:nvSpPr>
          <p:cNvPr id="17" name="부제목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ko-KR" altLang="en-US" smtClean="0"/>
              <a:t>마스터 부제목 스타일 편집</a:t>
            </a:r>
            <a:endParaRPr kumimoji="0" lang="en-US"/>
          </a:p>
        </p:txBody>
      </p:sp>
      <p:sp>
        <p:nvSpPr>
          <p:cNvPr id="30" name="날짜 개체 틀 29"/>
          <p:cNvSpPr>
            <a:spLocks noGrp="1"/>
          </p:cNvSpPr>
          <p:nvPr>
            <p:ph type="dt" sz="half" idx="10"/>
          </p:nvPr>
        </p:nvSpPr>
        <p:spPr/>
        <p:txBody>
          <a:bodyPr/>
          <a:lstStyle/>
          <a:p>
            <a:fld id="{63919582-F3C0-4667-B17A-E0329B089A3B}" type="datetimeFigureOut">
              <a:rPr lang="ko-KR" altLang="en-US" smtClean="0"/>
              <a:pPr/>
              <a:t>2016-09-28</a:t>
            </a:fld>
            <a:endParaRPr lang="ko-KR" altLang="en-US"/>
          </a:p>
        </p:txBody>
      </p:sp>
      <p:sp>
        <p:nvSpPr>
          <p:cNvPr id="19" name="바닥글 개체 틀 18"/>
          <p:cNvSpPr>
            <a:spLocks noGrp="1"/>
          </p:cNvSpPr>
          <p:nvPr>
            <p:ph type="ftr" sz="quarter" idx="11"/>
          </p:nvPr>
        </p:nvSpPr>
        <p:spPr/>
        <p:txBody>
          <a:bodyPr/>
          <a:lstStyle/>
          <a:p>
            <a:endParaRPr lang="ko-KR" altLang="en-US"/>
          </a:p>
        </p:txBody>
      </p:sp>
      <p:sp>
        <p:nvSpPr>
          <p:cNvPr id="27" name="슬라이드 번호 개체 틀 2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2016-09-28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2016-09-28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lgn="l">
              <a:defRPr/>
            </a:lvl1pPr>
          </a:lstStyle>
          <a:p>
            <a:r>
              <a:rPr kumimoji="0" lang="ko-KR" altLang="en-US" smtClean="0"/>
              <a:t>마스터 제목 스타일 편집</a:t>
            </a:r>
            <a:endParaRPr kumimoji="0" lang="en-US"/>
          </a:p>
        </p:txBody>
      </p:sp>
      <p:sp>
        <p:nvSpPr>
          <p:cNvPr id="3" name="내용 개체 틀 2"/>
          <p:cNvSpPr>
            <a:spLocks noGrp="1"/>
          </p:cNvSpPr>
          <p:nvPr>
            <p:ph idx="1"/>
          </p:nvPr>
        </p:nvSpPr>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2016-09-28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구역 머리글">
    <p:bg>
      <p:bgRef idx="1002">
        <a:schemeClr val="bg2"/>
      </p:bgRef>
    </p:bg>
    <p:spTree>
      <p:nvGrpSpPr>
        <p:cNvPr id="1" name=""/>
        <p:cNvGrpSpPr/>
        <p:nvPr/>
      </p:nvGrpSpPr>
      <p:grpSpPr>
        <a:xfrm>
          <a:off x="0" y="0"/>
          <a:ext cx="0" cy="0"/>
          <a:chOff x="0" y="0"/>
          <a:chExt cx="0" cy="0"/>
        </a:xfrm>
      </p:grpSpPr>
      <p:sp>
        <p:nvSpPr>
          <p:cNvPr id="7" name="자유형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자유형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제목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ko-KR" altLang="en-US" smtClean="0"/>
              <a:t>마스터 텍스트 스타일을 편집합니다</a:t>
            </a:r>
          </a:p>
        </p:txBody>
      </p:sp>
      <p:sp>
        <p:nvSpPr>
          <p:cNvPr id="4" name="날짜 개체 틀 3"/>
          <p:cNvSpPr>
            <a:spLocks noGrp="1"/>
          </p:cNvSpPr>
          <p:nvPr>
            <p:ph type="dt" sz="half" idx="10"/>
          </p:nvPr>
        </p:nvSpPr>
        <p:spPr/>
        <p:txBody>
          <a:bodyPr/>
          <a:lstStyle/>
          <a:p>
            <a:fld id="{63919582-F3C0-4667-B17A-E0329B089A3B}" type="datetimeFigureOut">
              <a:rPr lang="ko-KR" altLang="en-US" smtClean="0"/>
              <a:pPr/>
              <a:t>2016-09-28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7467600" cy="1143000"/>
          </a:xfrm>
        </p:spPr>
        <p:txBody>
          <a:bodyPr/>
          <a:lstStyle/>
          <a:p>
            <a:r>
              <a:rPr kumimoji="0" lang="ko-KR" altLang="en-US" smtClean="0"/>
              <a:t>마스터 제목 스타일 편집</a:t>
            </a:r>
            <a:endParaRPr kumimoji="0" lang="en-US"/>
          </a:p>
        </p:txBody>
      </p:sp>
      <p:sp>
        <p:nvSpPr>
          <p:cNvPr id="3" name="내용 개체 틀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63919582-F3C0-4667-B17A-E0329B089A3B}" type="datetimeFigureOut">
              <a:rPr lang="ko-KR" altLang="en-US" smtClean="0"/>
              <a:pPr/>
              <a:t>2016-09-28</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8229600" cy="1143000"/>
          </a:xfrm>
        </p:spPr>
        <p:txBody>
          <a:bodyPr anchor="ctr"/>
          <a:lstStyle>
            <a:lvl1pPr>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4" name="텍스트 개체 틀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5" name="내용 개체 틀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6" name="내용 개체 틀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0"/>
          </p:nvPr>
        </p:nvSpPr>
        <p:spPr/>
        <p:txBody>
          <a:bodyPr/>
          <a:lstStyle/>
          <a:p>
            <a:fld id="{63919582-F3C0-4667-B17A-E0329B089A3B}" type="datetimeFigureOut">
              <a:rPr lang="ko-KR" altLang="en-US" smtClean="0"/>
              <a:pPr/>
              <a:t>2016-09-28</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320"/>
            <a:ext cx="7470648" cy="1143000"/>
          </a:xfrm>
        </p:spPr>
        <p:txBody>
          <a:bodyPr anchor="ctr"/>
          <a:lstStyle>
            <a:lvl1pPr algn="l">
              <a:defRPr sz="4600"/>
            </a:lvl1pPr>
          </a:lstStyle>
          <a:p>
            <a:r>
              <a:rPr kumimoji="0" lang="ko-KR" altLang="en-US" smtClean="0"/>
              <a:t>마스터 제목 스타일 편집</a:t>
            </a:r>
            <a:endParaRPr kumimoji="0" lang="en-US"/>
          </a:p>
        </p:txBody>
      </p:sp>
      <p:sp>
        <p:nvSpPr>
          <p:cNvPr id="7" name="날짜 개체 틀 6"/>
          <p:cNvSpPr>
            <a:spLocks noGrp="1"/>
          </p:cNvSpPr>
          <p:nvPr>
            <p:ph type="dt" sz="half" idx="10"/>
          </p:nvPr>
        </p:nvSpPr>
        <p:spPr/>
        <p:txBody>
          <a:bodyPr/>
          <a:lstStyle/>
          <a:p>
            <a:fld id="{63919582-F3C0-4667-B17A-E0329B089A3B}" type="datetimeFigureOut">
              <a:rPr lang="ko-KR" altLang="en-US" smtClean="0"/>
              <a:pPr/>
              <a:t>2016-09-28</a:t>
            </a:fld>
            <a:endParaRPr lang="ko-KR" altLang="en-US"/>
          </a:p>
        </p:txBody>
      </p:sp>
      <p:sp>
        <p:nvSpPr>
          <p:cNvPr id="8" name="슬라이드 번호 개체 틀 7"/>
          <p:cNvSpPr>
            <a:spLocks noGrp="1"/>
          </p:cNvSpPr>
          <p:nvPr>
            <p:ph type="sldNum" sz="quarter" idx="11"/>
          </p:nvPr>
        </p:nvSpPr>
        <p:spPr/>
        <p:txBody>
          <a:bodyPr/>
          <a:lstStyle/>
          <a:p>
            <a:fld id="{3EFA4FC9-8125-412F-9E05-5BA08FB0660C}" type="slidenum">
              <a:rPr lang="ko-KR" altLang="en-US" smtClean="0"/>
              <a:pPr/>
              <a:t>‹#›</a:t>
            </a:fld>
            <a:endParaRPr lang="ko-KR" altLang="en-US"/>
          </a:p>
        </p:txBody>
      </p:sp>
      <p:sp>
        <p:nvSpPr>
          <p:cNvPr id="9" name="바닥글 개체 틀 8"/>
          <p:cNvSpPr>
            <a:spLocks noGrp="1"/>
          </p:cNvSpPr>
          <p:nvPr>
            <p:ph type="ftr" sz="quarter" idx="12"/>
          </p:nvPr>
        </p:nvSpPr>
        <p:spPr/>
        <p:txBody>
          <a:bodyPr/>
          <a:lstStyle/>
          <a:p>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63919582-F3C0-4667-B17A-E0329B089A3B}" type="datetimeFigureOut">
              <a:rPr lang="ko-KR" altLang="en-US" smtClean="0"/>
              <a:pPr/>
              <a:t>2016-09-28</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ko-KR" altLang="en-US" smtClean="0"/>
              <a:t>마스터 제목 스타일 편집</a:t>
            </a:r>
            <a:endParaRPr kumimoji="0" lang="en-US"/>
          </a:p>
        </p:txBody>
      </p:sp>
      <p:sp>
        <p:nvSpPr>
          <p:cNvPr id="3" name="텍스트 개체 틀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ko-KR" altLang="en-US" smtClean="0"/>
              <a:t>마스터 텍스트 스타일을 편집합니다</a:t>
            </a:r>
          </a:p>
        </p:txBody>
      </p:sp>
      <p:sp>
        <p:nvSpPr>
          <p:cNvPr id="4" name="내용 개체 틀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63919582-F3C0-4667-B17A-E0329B089A3B}" type="datetimeFigureOut">
              <a:rPr lang="ko-KR" altLang="en-US" smtClean="0"/>
              <a:pPr/>
              <a:t>2016-09-28</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a:xfrm>
            <a:off x="8156448" y="6422064"/>
            <a:ext cx="762000" cy="365125"/>
          </a:xfrm>
        </p:spPr>
        <p:txBody>
          <a:bodyPr/>
          <a:lstStyle/>
          <a:p>
            <a:fld id="{3EFA4FC9-8125-412F-9E05-5BA08FB0660C}"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ko-KR" altLang="en-US" smtClean="0"/>
              <a:t>그림을 추가하려면 아이콘을 클릭하십시오</a:t>
            </a:r>
            <a:endParaRPr kumimoji="0" lang="en-US" dirty="0"/>
          </a:p>
        </p:txBody>
      </p:sp>
      <p:sp>
        <p:nvSpPr>
          <p:cNvPr id="4" name="텍스트 개체 틀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a:xfrm>
            <a:off x="457200" y="6422064"/>
            <a:ext cx="2133600" cy="365125"/>
          </a:xfrm>
        </p:spPr>
        <p:txBody>
          <a:bodyPr/>
          <a:lstStyle/>
          <a:p>
            <a:fld id="{63919582-F3C0-4667-B17A-E0329B089A3B}" type="datetimeFigureOut">
              <a:rPr lang="ko-KR" altLang="en-US" smtClean="0"/>
              <a:pPr/>
              <a:t>2016-09-28</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EFA4FC9-8125-412F-9E05-5BA08FB0660C}"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자유형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자유형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제목 개체 틀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ko-KR" altLang="en-US" smtClean="0"/>
              <a:t>마스터 제목 스타일 편집</a:t>
            </a:r>
            <a:endParaRPr kumimoji="0" lang="en-US"/>
          </a:p>
        </p:txBody>
      </p:sp>
      <p:sp>
        <p:nvSpPr>
          <p:cNvPr id="30" name="텍스트 개체 틀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10" name="날짜 개체 틀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63919582-F3C0-4667-B17A-E0329B089A3B}" type="datetimeFigureOut">
              <a:rPr lang="ko-KR" altLang="en-US" smtClean="0"/>
              <a:pPr/>
              <a:t>2016-09-28</a:t>
            </a:fld>
            <a:endParaRPr lang="ko-KR" altLang="en-US"/>
          </a:p>
        </p:txBody>
      </p:sp>
      <p:sp>
        <p:nvSpPr>
          <p:cNvPr id="22" name="바닥글 개체 틀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ko-KR" altLang="en-US"/>
          </a:p>
        </p:txBody>
      </p:sp>
      <p:sp>
        <p:nvSpPr>
          <p:cNvPr id="18" name="슬라이드 번호 개체 틀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EFA4FC9-8125-412F-9E05-5BA08FB0660C}" type="slidenum">
              <a:rPr lang="ko-KR" altLang="en-US" smtClean="0"/>
              <a:pPr/>
              <a:t>‹#›</a:t>
            </a:fld>
            <a:endParaRPr lang="ko-KR"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1"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1"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1"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1"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1"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1"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1"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1"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1"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1"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hyperlink" Target="http://www.karbofuran.cz/fakta.php?5" TargetMode="Externa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제목 3"/>
          <p:cNvSpPr>
            <a:spLocks noGrp="1"/>
          </p:cNvSpPr>
          <p:nvPr>
            <p:ph type="title"/>
          </p:nvPr>
        </p:nvSpPr>
        <p:spPr/>
        <p:txBody>
          <a:bodyPr>
            <a:normAutofit/>
          </a:bodyPr>
          <a:lstStyle/>
          <a:p>
            <a:r>
              <a:rPr lang="en-US" altLang="ko-KR" dirty="0" smtClean="0"/>
              <a:t>Ch.3. </a:t>
            </a:r>
            <a:endParaRPr lang="ko-KR" altLang="en-US" dirty="0"/>
          </a:p>
        </p:txBody>
      </p:sp>
      <p:sp>
        <p:nvSpPr>
          <p:cNvPr id="5" name="내용 개체 틀 4"/>
          <p:cNvSpPr>
            <a:spLocks noGrp="1"/>
          </p:cNvSpPr>
          <p:nvPr>
            <p:ph idx="1"/>
          </p:nvPr>
        </p:nvSpPr>
        <p:spPr/>
        <p:txBody>
          <a:bodyPr>
            <a:normAutofit/>
          </a:bodyPr>
          <a:lstStyle/>
          <a:p>
            <a:r>
              <a:rPr lang="ko-KR" altLang="en-US" dirty="0" smtClean="0"/>
              <a:t>물을 마셔서 생길 수 있는 건강적 위협</a:t>
            </a:r>
            <a:endParaRPr lang="en-US" altLang="ko-KR" dirty="0" smtClean="0"/>
          </a:p>
          <a:p>
            <a:pPr lvl="1"/>
            <a:r>
              <a:rPr lang="ko-KR" altLang="en-US" dirty="0" smtClean="0"/>
              <a:t>유기화합물</a:t>
            </a:r>
            <a:r>
              <a:rPr lang="en-US" altLang="ko-KR" dirty="0" smtClean="0"/>
              <a:t> (</a:t>
            </a:r>
            <a:r>
              <a:rPr lang="ko-KR" altLang="en-US" dirty="0" smtClean="0"/>
              <a:t>일부만</a:t>
            </a:r>
            <a:r>
              <a:rPr lang="en-US" altLang="ko-KR" dirty="0" smtClean="0"/>
              <a:t>)</a:t>
            </a:r>
            <a:endParaRPr lang="en-US" altLang="ko-KR" dirty="0" smtClean="0"/>
          </a:p>
          <a:p>
            <a:pPr lvl="2"/>
            <a:r>
              <a:rPr lang="en-US" altLang="ko-KR" dirty="0" err="1" smtClean="0"/>
              <a:t>Acrylamid</a:t>
            </a:r>
            <a:r>
              <a:rPr lang="en-US" altLang="ko-KR" dirty="0" smtClean="0"/>
              <a:t>: </a:t>
            </a:r>
            <a:r>
              <a:rPr lang="ko-KR" altLang="en-US" dirty="0" smtClean="0"/>
              <a:t>폐수</a:t>
            </a:r>
            <a:r>
              <a:rPr lang="en-US" altLang="ko-KR" dirty="0" smtClean="0"/>
              <a:t>/</a:t>
            </a:r>
            <a:r>
              <a:rPr lang="ko-KR" altLang="en-US" dirty="0" smtClean="0"/>
              <a:t>하수 처리할 때 사용</a:t>
            </a:r>
            <a:r>
              <a:rPr lang="en-US" altLang="ko-KR" dirty="0" smtClean="0"/>
              <a:t>, </a:t>
            </a:r>
            <a:r>
              <a:rPr lang="ko-KR" altLang="en-US" dirty="0" smtClean="0"/>
              <a:t>발암</a:t>
            </a:r>
            <a:r>
              <a:rPr lang="en-US" altLang="ko-KR" dirty="0"/>
              <a:t>(</a:t>
            </a:r>
            <a:r>
              <a:rPr lang="ko-KR" altLang="en-US" dirty="0"/>
              <a:t>가능</a:t>
            </a:r>
            <a:r>
              <a:rPr lang="en-US" altLang="ko-KR" dirty="0"/>
              <a:t>)</a:t>
            </a:r>
            <a:r>
              <a:rPr lang="ko-KR" altLang="en-US" dirty="0" smtClean="0"/>
              <a:t>성</a:t>
            </a:r>
            <a:r>
              <a:rPr lang="en-US" altLang="ko-KR" dirty="0" smtClean="0"/>
              <a:t>, </a:t>
            </a:r>
            <a:r>
              <a:rPr lang="ko-KR" altLang="en-US" dirty="0" smtClean="0"/>
              <a:t>신경계 훼손</a:t>
            </a:r>
            <a:endParaRPr lang="en-US" altLang="ko-KR" dirty="0" smtClean="0"/>
          </a:p>
          <a:p>
            <a:pPr lvl="2"/>
            <a:endParaRPr lang="en-US" altLang="ko-KR" dirty="0" smtClean="0"/>
          </a:p>
          <a:p>
            <a:pPr lvl="2"/>
            <a:endParaRPr lang="en-US" altLang="ko-KR" dirty="0" smtClean="0"/>
          </a:p>
        </p:txBody>
      </p:sp>
      <p:pic>
        <p:nvPicPr>
          <p:cNvPr id="13314" name="Picture 2" descr="http://www.sofia-gmbh.de/images/acrylamid.gif"/>
          <p:cNvPicPr>
            <a:picLocks noChangeAspect="1" noChangeArrowheads="1"/>
          </p:cNvPicPr>
          <p:nvPr/>
        </p:nvPicPr>
        <p:blipFill>
          <a:blip r:embed="rId2" cstate="print"/>
          <a:srcRect/>
          <a:stretch>
            <a:fillRect/>
          </a:stretch>
        </p:blipFill>
        <p:spPr bwMode="auto">
          <a:xfrm>
            <a:off x="2843808" y="4221088"/>
            <a:ext cx="2016224" cy="154017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직사각형 8"/>
          <p:cNvSpPr/>
          <p:nvPr/>
        </p:nvSpPr>
        <p:spPr>
          <a:xfrm>
            <a:off x="107504" y="1628800"/>
            <a:ext cx="4032448" cy="237626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내용 개체 틀 2"/>
          <p:cNvSpPr>
            <a:spLocks noGrp="1"/>
          </p:cNvSpPr>
          <p:nvPr>
            <p:ph idx="1"/>
          </p:nvPr>
        </p:nvSpPr>
        <p:spPr>
          <a:xfrm>
            <a:off x="457200" y="343197"/>
            <a:ext cx="8147248" cy="4525963"/>
          </a:xfrm>
        </p:spPr>
        <p:txBody>
          <a:bodyPr/>
          <a:lstStyle/>
          <a:p>
            <a:pPr lvl="2"/>
            <a:r>
              <a:rPr lang="en-US" altLang="ko-KR" dirty="0" smtClean="0"/>
              <a:t>Xylenes (total): </a:t>
            </a:r>
            <a:r>
              <a:rPr lang="ko-KR" altLang="en-US" dirty="0" smtClean="0"/>
              <a:t>석유 화학 공장 누출</a:t>
            </a:r>
            <a:r>
              <a:rPr lang="en-US" altLang="ko-KR" dirty="0" smtClean="0"/>
              <a:t>. </a:t>
            </a:r>
            <a:r>
              <a:rPr lang="ko-KR" altLang="en-US" dirty="0" smtClean="0"/>
              <a:t>신경계 훼손</a:t>
            </a:r>
            <a:endParaRPr lang="en-US" altLang="ko-KR" dirty="0" smtClean="0"/>
          </a:p>
          <a:p>
            <a:pPr lvl="2"/>
            <a:endParaRPr lang="en-US" altLang="ko-KR" dirty="0" smtClean="0"/>
          </a:p>
        </p:txBody>
      </p:sp>
      <p:sp>
        <p:nvSpPr>
          <p:cNvPr id="8" name="직사각형 7"/>
          <p:cNvSpPr/>
          <p:nvPr/>
        </p:nvSpPr>
        <p:spPr>
          <a:xfrm>
            <a:off x="107504" y="4077072"/>
            <a:ext cx="2952328" cy="246221"/>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http://toxipedia.org/display/toxipedia/Xylene</a:t>
            </a:r>
            <a:endParaRPr lang="ko-KR" altLang="en-US" sz="1000" dirty="0"/>
          </a:p>
        </p:txBody>
      </p:sp>
      <p:sp>
        <p:nvSpPr>
          <p:cNvPr id="10" name="직사각형 9"/>
          <p:cNvSpPr/>
          <p:nvPr/>
        </p:nvSpPr>
        <p:spPr>
          <a:xfrm>
            <a:off x="4211960" y="4725144"/>
            <a:ext cx="4104456" cy="246221"/>
          </a:xfrm>
          <a:prstGeom prst="rect">
            <a:avLst/>
          </a:prstGeom>
        </p:spPr>
        <p:txBody>
          <a:bodyPr wrap="square">
            <a:spAutoFit/>
          </a:bodyPr>
          <a:lstStyle/>
          <a:p>
            <a:r>
              <a:rPr lang="en-US" altLang="ko-KR" sz="1000" dirty="0" smtClean="0"/>
              <a:t>From http://www.whatsonxiamen.com/news_msg.php?titleid=347</a:t>
            </a:r>
            <a:endParaRPr lang="ko-KR" altLang="en-US" sz="1000" dirty="0"/>
          </a:p>
        </p:txBody>
      </p:sp>
      <p:pic>
        <p:nvPicPr>
          <p:cNvPr id="24578" name="Picture 2" descr="http://toxipedia.org/download/attachments/3736/xylene.gif?version=1&amp;modificationDate=1183244347000"/>
          <p:cNvPicPr>
            <a:picLocks noChangeAspect="1" noChangeArrowheads="1"/>
          </p:cNvPicPr>
          <p:nvPr/>
        </p:nvPicPr>
        <p:blipFill>
          <a:blip r:embed="rId2" cstate="print"/>
          <a:srcRect/>
          <a:stretch>
            <a:fillRect/>
          </a:stretch>
        </p:blipFill>
        <p:spPr bwMode="auto">
          <a:xfrm>
            <a:off x="251520" y="1772816"/>
            <a:ext cx="3829050" cy="2028826"/>
          </a:xfrm>
          <a:prstGeom prst="rect">
            <a:avLst/>
          </a:prstGeom>
          <a:noFill/>
        </p:spPr>
      </p:pic>
      <p:pic>
        <p:nvPicPr>
          <p:cNvPr id="24580" name="Picture 4" descr="http://www.whatsonxiamen.com/news_images/6830PXxiamen2.JPG"/>
          <p:cNvPicPr>
            <a:picLocks noChangeAspect="1" noChangeArrowheads="1"/>
          </p:cNvPicPr>
          <p:nvPr/>
        </p:nvPicPr>
        <p:blipFill>
          <a:blip r:embed="rId3" cstate="print"/>
          <a:srcRect/>
          <a:stretch>
            <a:fillRect/>
          </a:stretch>
        </p:blipFill>
        <p:spPr bwMode="auto">
          <a:xfrm>
            <a:off x="4240243" y="1628800"/>
            <a:ext cx="4724245" cy="3024336"/>
          </a:xfrm>
          <a:prstGeom prst="rect">
            <a:avLst/>
          </a:prstGeom>
          <a:noFill/>
        </p:spPr>
      </p:pic>
      <p:sp>
        <p:nvSpPr>
          <p:cNvPr id="11" name="직사각형 10"/>
          <p:cNvSpPr/>
          <p:nvPr/>
        </p:nvSpPr>
        <p:spPr>
          <a:xfrm>
            <a:off x="611560" y="5229200"/>
            <a:ext cx="8352928" cy="1323439"/>
          </a:xfrm>
          <a:prstGeom prst="rect">
            <a:avLst/>
          </a:prstGeom>
        </p:spPr>
        <p:txBody>
          <a:bodyPr wrap="square">
            <a:spAutoFit/>
          </a:bodyPr>
          <a:lstStyle/>
          <a:p>
            <a:r>
              <a:rPr lang="en-US" altLang="ko-KR" sz="1000" dirty="0" smtClean="0"/>
              <a:t>Prompted by the expressed concern made by the local residents, scholars and experts, Xiamen Deputy Mayor Ding Yan announced to a press conference this morning that the 10.8 billion </a:t>
            </a:r>
            <a:r>
              <a:rPr lang="en-US" altLang="ko-KR" sz="1000" dirty="0" err="1" smtClean="0"/>
              <a:t>yuan</a:t>
            </a:r>
            <a:r>
              <a:rPr lang="en-US" altLang="ko-KR" sz="1000" dirty="0" smtClean="0"/>
              <a:t> Para-</a:t>
            </a:r>
            <a:r>
              <a:rPr lang="en-US" altLang="ko-KR" sz="1000" dirty="0" err="1" smtClean="0"/>
              <a:t>Xylene</a:t>
            </a:r>
            <a:r>
              <a:rPr lang="en-US" altLang="ko-KR" sz="1000" dirty="0" smtClean="0"/>
              <a:t> (PX) chemical projects will be postponed. </a:t>
            </a:r>
          </a:p>
          <a:p>
            <a:endParaRPr lang="en-US" altLang="ko-KR" sz="1000" dirty="0" smtClean="0"/>
          </a:p>
          <a:p>
            <a:r>
              <a:rPr lang="en-US" altLang="ko-KR" sz="1000" dirty="0" smtClean="0"/>
              <a:t>It is estimated that the petrol chemical plant will generate 800 billion </a:t>
            </a:r>
            <a:r>
              <a:rPr lang="en-US" altLang="ko-KR" sz="1000" dirty="0" err="1" smtClean="0"/>
              <a:t>yuan</a:t>
            </a:r>
            <a:r>
              <a:rPr lang="en-US" altLang="ko-KR" sz="1000" dirty="0" smtClean="0"/>
              <a:t> in industrial output value in the first year of operation. But, the costs of environment impact for Xiamen, a model city of China for its excellence in environment management is hard to estimate.</a:t>
            </a:r>
          </a:p>
          <a:p>
            <a:endParaRPr lang="en-US" altLang="ko-KR" sz="1000" dirty="0" smtClean="0"/>
          </a:p>
          <a:p>
            <a:r>
              <a:rPr lang="en-US" altLang="ko-KR" sz="1000" dirty="0" smtClean="0"/>
              <a:t>Xiamen may be a China Environment Model City under threat. Can the pollution potential risk be managed? This is a billion dollars question and all the residents' health in Xiamen this generation and the generation to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직사각형 6"/>
          <p:cNvSpPr/>
          <p:nvPr/>
        </p:nvSpPr>
        <p:spPr>
          <a:xfrm>
            <a:off x="251520" y="1844824"/>
            <a:ext cx="3888432" cy="216024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내용 개체 틀 2"/>
          <p:cNvSpPr>
            <a:spLocks noGrp="1"/>
          </p:cNvSpPr>
          <p:nvPr>
            <p:ph idx="1"/>
          </p:nvPr>
        </p:nvSpPr>
        <p:spPr>
          <a:xfrm>
            <a:off x="457200" y="343197"/>
            <a:ext cx="7467600" cy="4525963"/>
          </a:xfrm>
        </p:spPr>
        <p:txBody>
          <a:bodyPr/>
          <a:lstStyle/>
          <a:p>
            <a:pPr lvl="2"/>
            <a:r>
              <a:rPr lang="en-US" altLang="ko-KR" dirty="0" smtClean="0"/>
              <a:t>Atrazine: </a:t>
            </a:r>
            <a:r>
              <a:rPr lang="ko-KR" altLang="en-US" dirty="0" smtClean="0"/>
              <a:t>제초제</a:t>
            </a:r>
            <a:r>
              <a:rPr lang="en-US" altLang="ko-KR" dirty="0" smtClean="0"/>
              <a:t>. </a:t>
            </a:r>
            <a:r>
              <a:rPr lang="ko-KR" altLang="en-US" dirty="0" smtClean="0"/>
              <a:t>심혈관계 또는 생식기계 질환</a:t>
            </a:r>
            <a:endParaRPr lang="en-US" altLang="ko-KR" dirty="0" smtClean="0"/>
          </a:p>
        </p:txBody>
      </p:sp>
      <p:pic>
        <p:nvPicPr>
          <p:cNvPr id="1030" name="Picture 6" descr="http://www.pesticideinfo.org/ChemGifs/PC35042.gif"/>
          <p:cNvPicPr>
            <a:picLocks noChangeAspect="1" noChangeArrowheads="1"/>
          </p:cNvPicPr>
          <p:nvPr/>
        </p:nvPicPr>
        <p:blipFill>
          <a:blip r:embed="rId2" cstate="print"/>
          <a:srcRect/>
          <a:stretch>
            <a:fillRect/>
          </a:stretch>
        </p:blipFill>
        <p:spPr bwMode="auto">
          <a:xfrm>
            <a:off x="467544" y="2060848"/>
            <a:ext cx="3438525" cy="1552576"/>
          </a:xfrm>
          <a:prstGeom prst="rect">
            <a:avLst/>
          </a:prstGeom>
          <a:noFill/>
        </p:spPr>
      </p:pic>
      <p:sp>
        <p:nvSpPr>
          <p:cNvPr id="8" name="직사각형 7"/>
          <p:cNvSpPr/>
          <p:nvPr/>
        </p:nvSpPr>
        <p:spPr>
          <a:xfrm>
            <a:off x="251520" y="4077072"/>
            <a:ext cx="3240360" cy="553998"/>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http://www.pesticideinfo.org/Detail_Chemical.jsp?Rec_Id=PC35042</a:t>
            </a:r>
            <a:endParaRPr lang="ko-KR" altLang="en-US" sz="1000" dirty="0"/>
          </a:p>
        </p:txBody>
      </p:sp>
      <p:pic>
        <p:nvPicPr>
          <p:cNvPr id="1032" name="Picture 8" descr="http://2.bp.blogspot.com/_TJNwQxPnR40/TJCWswfMbVI/AAAAAAAAAI4/zHDvlshgkHk/s1600/atrazine_map2.gif"/>
          <p:cNvPicPr>
            <a:picLocks noChangeAspect="1" noChangeArrowheads="1"/>
          </p:cNvPicPr>
          <p:nvPr/>
        </p:nvPicPr>
        <p:blipFill>
          <a:blip r:embed="rId3" cstate="print"/>
          <a:srcRect/>
          <a:stretch>
            <a:fillRect/>
          </a:stretch>
        </p:blipFill>
        <p:spPr bwMode="auto">
          <a:xfrm>
            <a:off x="4211960" y="1844824"/>
            <a:ext cx="4762500" cy="2657475"/>
          </a:xfrm>
          <a:prstGeom prst="rect">
            <a:avLst/>
          </a:prstGeom>
          <a:noFill/>
        </p:spPr>
      </p:pic>
      <p:sp>
        <p:nvSpPr>
          <p:cNvPr id="10" name="직사각형 9"/>
          <p:cNvSpPr/>
          <p:nvPr/>
        </p:nvSpPr>
        <p:spPr>
          <a:xfrm>
            <a:off x="4211960" y="4509120"/>
            <a:ext cx="4932040" cy="246221"/>
          </a:xfrm>
          <a:prstGeom prst="rect">
            <a:avLst/>
          </a:prstGeom>
        </p:spPr>
        <p:txBody>
          <a:bodyPr wrap="square">
            <a:spAutoFit/>
          </a:bodyPr>
          <a:lstStyle/>
          <a:p>
            <a:r>
              <a:rPr lang="en-US" altLang="ko-KR" sz="1000" dirty="0" smtClean="0"/>
              <a:t>From http://borgfoodchain.blogspot.com/2010/09/atrazine-under-attack-in-us.html</a:t>
            </a:r>
            <a:endParaRPr lang="ko-KR" altLang="en-US" sz="1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343197"/>
            <a:ext cx="7467600" cy="4525963"/>
          </a:xfrm>
        </p:spPr>
        <p:txBody>
          <a:bodyPr/>
          <a:lstStyle/>
          <a:p>
            <a:pPr lvl="2"/>
            <a:r>
              <a:rPr lang="en-US" altLang="ko-KR" dirty="0" smtClean="0"/>
              <a:t>Benzene</a:t>
            </a:r>
            <a:r>
              <a:rPr lang="en-US" altLang="ko-KR" dirty="0" smtClean="0"/>
              <a:t>: </a:t>
            </a:r>
            <a:r>
              <a:rPr lang="ko-KR" altLang="en-US" dirty="0" smtClean="0"/>
              <a:t>공장 폐수</a:t>
            </a:r>
            <a:r>
              <a:rPr lang="en-US" altLang="ko-KR" dirty="0" smtClean="0"/>
              <a:t>, </a:t>
            </a:r>
            <a:r>
              <a:rPr lang="ko-KR" altLang="en-US" dirty="0" smtClean="0"/>
              <a:t>가스 저장 탱크 누출</a:t>
            </a:r>
            <a:r>
              <a:rPr lang="en-US" altLang="ko-KR" dirty="0" smtClean="0"/>
              <a:t>. </a:t>
            </a:r>
            <a:r>
              <a:rPr lang="ko-KR" altLang="en-US" dirty="0" smtClean="0"/>
              <a:t>빈혈</a:t>
            </a:r>
            <a:r>
              <a:rPr lang="en-US" altLang="ko-KR" dirty="0" smtClean="0"/>
              <a:t>, </a:t>
            </a:r>
            <a:r>
              <a:rPr lang="ko-KR" altLang="en-US" dirty="0" smtClean="0"/>
              <a:t>혈소판 감소</a:t>
            </a:r>
            <a:r>
              <a:rPr lang="en-US" altLang="ko-KR" dirty="0" smtClean="0"/>
              <a:t>.</a:t>
            </a:r>
            <a:endParaRPr lang="en-US" altLang="ko-KR" dirty="0" smtClean="0"/>
          </a:p>
        </p:txBody>
      </p:sp>
      <p:sp>
        <p:nvSpPr>
          <p:cNvPr id="8" name="직사각형 7"/>
          <p:cNvSpPr/>
          <p:nvPr/>
        </p:nvSpPr>
        <p:spPr>
          <a:xfrm>
            <a:off x="467544" y="4869160"/>
            <a:ext cx="3240360" cy="246221"/>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http://bbruner.org/obc/phenyl.htm</a:t>
            </a:r>
            <a:endParaRPr lang="ko-KR" altLang="en-US" sz="1000" dirty="0"/>
          </a:p>
        </p:txBody>
      </p:sp>
      <p:sp>
        <p:nvSpPr>
          <p:cNvPr id="10" name="직사각형 9"/>
          <p:cNvSpPr/>
          <p:nvPr/>
        </p:nvSpPr>
        <p:spPr>
          <a:xfrm>
            <a:off x="4211960" y="6611779"/>
            <a:ext cx="4932040" cy="246221"/>
          </a:xfrm>
          <a:prstGeom prst="rect">
            <a:avLst/>
          </a:prstGeom>
        </p:spPr>
        <p:txBody>
          <a:bodyPr wrap="square">
            <a:spAutoFit/>
          </a:bodyPr>
          <a:lstStyle/>
          <a:p>
            <a:r>
              <a:rPr lang="en-US" altLang="ko-KR" sz="1000" dirty="0" smtClean="0"/>
              <a:t>From http://borgfoodchain.blogspot.com/2010/09/atrazine-under-attack-in-us.html</a:t>
            </a:r>
            <a:endParaRPr lang="ko-KR" altLang="en-US" sz="1000" dirty="0"/>
          </a:p>
        </p:txBody>
      </p:sp>
      <p:pic>
        <p:nvPicPr>
          <p:cNvPr id="15362" name="Picture 2" descr="http://bbruner.org/obc/phen_fig/phenyl.gif"/>
          <p:cNvPicPr>
            <a:picLocks noChangeAspect="1" noChangeArrowheads="1"/>
          </p:cNvPicPr>
          <p:nvPr/>
        </p:nvPicPr>
        <p:blipFill>
          <a:blip r:embed="rId2" cstate="print"/>
          <a:srcRect/>
          <a:stretch>
            <a:fillRect/>
          </a:stretch>
        </p:blipFill>
        <p:spPr bwMode="auto">
          <a:xfrm>
            <a:off x="467544" y="1916832"/>
            <a:ext cx="3514725" cy="2886076"/>
          </a:xfrm>
          <a:prstGeom prst="rect">
            <a:avLst/>
          </a:prstGeom>
          <a:noFill/>
        </p:spPr>
      </p:pic>
      <p:pic>
        <p:nvPicPr>
          <p:cNvPr id="15364" name="Picture 4" descr="http://www.chinadaily.com.cn/english/doc/2005-11/24/xin_17110224070425008551.jpg"/>
          <p:cNvPicPr>
            <a:picLocks noChangeAspect="1" noChangeArrowheads="1"/>
          </p:cNvPicPr>
          <p:nvPr/>
        </p:nvPicPr>
        <p:blipFill>
          <a:blip r:embed="rId3" cstate="print"/>
          <a:srcRect/>
          <a:stretch>
            <a:fillRect/>
          </a:stretch>
        </p:blipFill>
        <p:spPr bwMode="auto">
          <a:xfrm>
            <a:off x="4139952" y="1628800"/>
            <a:ext cx="3810000" cy="4914901"/>
          </a:xfrm>
          <a:prstGeom prst="rect">
            <a:avLst/>
          </a:prstGeom>
          <a:noFill/>
        </p:spPr>
      </p:pic>
      <p:sp>
        <p:nvSpPr>
          <p:cNvPr id="11" name="직사각형 10"/>
          <p:cNvSpPr/>
          <p:nvPr/>
        </p:nvSpPr>
        <p:spPr>
          <a:xfrm>
            <a:off x="323528" y="5733256"/>
            <a:ext cx="3672408" cy="1015663"/>
          </a:xfrm>
          <a:prstGeom prst="rect">
            <a:avLst/>
          </a:prstGeom>
        </p:spPr>
        <p:txBody>
          <a:bodyPr wrap="square">
            <a:spAutoFit/>
          </a:bodyPr>
          <a:lstStyle/>
          <a:p>
            <a:r>
              <a:rPr lang="en-US" altLang="ko-KR" sz="1000" dirty="0" smtClean="0"/>
              <a:t>Dead fish can be seen in the Songhua River as the State Environment Protection Administration confirmed Wednesday that pollutants containing benzene and nitrobenzene contaminated the river after a chemical-plant blast at the upper reaches in Northeast China</a:t>
            </a:r>
          </a:p>
          <a:p>
            <a:r>
              <a:rPr lang="en-US" altLang="ko-KR" sz="1000" b="1" dirty="0" smtClean="0"/>
              <a:t>2005-11-24 05:40</a:t>
            </a:r>
            <a:endParaRPr lang="ko-KR" altLang="en-US" sz="1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343197"/>
            <a:ext cx="7467600" cy="4525963"/>
          </a:xfrm>
        </p:spPr>
        <p:txBody>
          <a:bodyPr/>
          <a:lstStyle/>
          <a:p>
            <a:pPr lvl="2"/>
            <a:r>
              <a:rPr lang="en-US" altLang="ko-KR" dirty="0" err="1" smtClean="0"/>
              <a:t>Carbofuran</a:t>
            </a:r>
            <a:r>
              <a:rPr lang="en-US" altLang="ko-KR" dirty="0" smtClean="0"/>
              <a:t>:</a:t>
            </a:r>
            <a:r>
              <a:rPr lang="ko-KR" altLang="en-US" dirty="0" smtClean="0"/>
              <a:t>살충제</a:t>
            </a:r>
            <a:r>
              <a:rPr lang="en-US" altLang="ko-KR" dirty="0" smtClean="0"/>
              <a:t>, </a:t>
            </a:r>
            <a:r>
              <a:rPr lang="ko-KR" altLang="en-US" dirty="0" smtClean="0"/>
              <a:t>토양 </a:t>
            </a:r>
            <a:r>
              <a:rPr lang="ko-KR" altLang="en-US" dirty="0" err="1" smtClean="0"/>
              <a:t>훈증제</a:t>
            </a:r>
            <a:r>
              <a:rPr lang="en-US" altLang="ko-KR" dirty="0" smtClean="0"/>
              <a:t>. </a:t>
            </a:r>
            <a:r>
              <a:rPr lang="ko-KR" altLang="en-US" dirty="0" smtClean="0"/>
              <a:t>혈관</a:t>
            </a:r>
            <a:r>
              <a:rPr lang="en-US" altLang="ko-KR" dirty="0" smtClean="0"/>
              <a:t>, </a:t>
            </a:r>
            <a:r>
              <a:rPr lang="ko-KR" altLang="en-US" dirty="0" smtClean="0"/>
              <a:t>신경계</a:t>
            </a:r>
            <a:r>
              <a:rPr lang="en-US" altLang="ko-KR" dirty="0" smtClean="0"/>
              <a:t>, </a:t>
            </a:r>
            <a:r>
              <a:rPr lang="ko-KR" altLang="en-US" dirty="0" smtClean="0"/>
              <a:t>생식기계 질환</a:t>
            </a:r>
            <a:endParaRPr lang="en-US" altLang="ko-KR" dirty="0" smtClean="0"/>
          </a:p>
        </p:txBody>
      </p:sp>
      <p:sp>
        <p:nvSpPr>
          <p:cNvPr id="8" name="직사각형 7"/>
          <p:cNvSpPr/>
          <p:nvPr/>
        </p:nvSpPr>
        <p:spPr>
          <a:xfrm>
            <a:off x="251520" y="4077072"/>
            <a:ext cx="3240360" cy="553998"/>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http://www.otterspecialistgroup.org/Bulletin/Volume27/Polednikova_et_al_2010.html</a:t>
            </a:r>
            <a:endParaRPr lang="ko-KR" altLang="en-US" sz="1000" dirty="0"/>
          </a:p>
        </p:txBody>
      </p:sp>
      <p:sp>
        <p:nvSpPr>
          <p:cNvPr id="10" name="직사각형 9"/>
          <p:cNvSpPr/>
          <p:nvPr/>
        </p:nvSpPr>
        <p:spPr>
          <a:xfrm>
            <a:off x="3851920" y="4581128"/>
            <a:ext cx="4932040" cy="553998"/>
          </a:xfrm>
          <a:prstGeom prst="rect">
            <a:avLst/>
          </a:prstGeom>
        </p:spPr>
        <p:txBody>
          <a:bodyPr wrap="square">
            <a:spAutoFit/>
          </a:bodyPr>
          <a:lstStyle/>
          <a:p>
            <a:r>
              <a:rPr lang="en-US" altLang="ko-KR" sz="1000" dirty="0" smtClean="0"/>
              <a:t>From </a:t>
            </a:r>
            <a:r>
              <a:rPr lang="en-US" altLang="ko-KR" sz="1000" dirty="0" smtClean="0">
                <a:hlinkClick r:id="rId2"/>
              </a:rPr>
              <a:t>http://www.karbofuran.cz/fakta.php?5</a:t>
            </a:r>
            <a:endParaRPr lang="en-US" altLang="ko-KR" sz="1000" dirty="0" smtClean="0"/>
          </a:p>
          <a:p>
            <a:r>
              <a:rPr lang="en-US" altLang="ko-KR" sz="1000" dirty="0" err="1" smtClean="0"/>
              <a:t>foto</a:t>
            </a:r>
            <a:r>
              <a:rPr lang="en-US" altLang="ko-KR" sz="1000" dirty="0" smtClean="0"/>
              <a:t>: ČSO archive / </a:t>
            </a:r>
            <a:r>
              <a:rPr lang="en-US" altLang="ko-KR" sz="1000" dirty="0" err="1" smtClean="0"/>
              <a:t>Václav</a:t>
            </a:r>
            <a:r>
              <a:rPr lang="en-US" altLang="ko-KR" sz="1000" dirty="0" smtClean="0"/>
              <a:t> </a:t>
            </a:r>
            <a:r>
              <a:rPr lang="en-US" altLang="ko-KR" sz="1000" dirty="0" err="1" smtClean="0"/>
              <a:t>Křivan</a:t>
            </a:r>
            <a:endParaRPr lang="en-US" altLang="ko-KR" sz="1000" dirty="0" smtClean="0"/>
          </a:p>
          <a:p>
            <a:r>
              <a:rPr lang="en-US" altLang="ko-KR" sz="1000" dirty="0" smtClean="0"/>
              <a:t>Poisoned eagle in typical posture after </a:t>
            </a:r>
            <a:r>
              <a:rPr lang="en-US" altLang="ko-KR" sz="1000" dirty="0" err="1" smtClean="0"/>
              <a:t>carbofuran</a:t>
            </a:r>
            <a:r>
              <a:rPr lang="en-US" altLang="ko-KR" sz="1000" dirty="0" smtClean="0"/>
              <a:t> poisoning.</a:t>
            </a:r>
          </a:p>
        </p:txBody>
      </p:sp>
      <p:pic>
        <p:nvPicPr>
          <p:cNvPr id="17410" name="Picture 2" descr="http://www.otterspecialistgroup.org/Bulletin/Volume27/Polednikova_et_al_2010_Fig1.gif"/>
          <p:cNvPicPr>
            <a:picLocks noChangeAspect="1" noChangeArrowheads="1"/>
          </p:cNvPicPr>
          <p:nvPr/>
        </p:nvPicPr>
        <p:blipFill>
          <a:blip r:embed="rId3" cstate="print"/>
          <a:srcRect/>
          <a:stretch>
            <a:fillRect/>
          </a:stretch>
        </p:blipFill>
        <p:spPr bwMode="auto">
          <a:xfrm>
            <a:off x="971600" y="2132856"/>
            <a:ext cx="2085975" cy="1962150"/>
          </a:xfrm>
          <a:prstGeom prst="rect">
            <a:avLst/>
          </a:prstGeom>
          <a:noFill/>
        </p:spPr>
      </p:pic>
      <p:pic>
        <p:nvPicPr>
          <p:cNvPr id="17412" name="Picture 4" descr="white-tailed eagle, 22 March 2006, Dyjákovice (ZN)"/>
          <p:cNvPicPr>
            <a:picLocks noChangeAspect="1" noChangeArrowheads="1"/>
          </p:cNvPicPr>
          <p:nvPr/>
        </p:nvPicPr>
        <p:blipFill>
          <a:blip r:embed="rId4" cstate="print"/>
          <a:srcRect/>
          <a:stretch>
            <a:fillRect/>
          </a:stretch>
        </p:blipFill>
        <p:spPr bwMode="auto">
          <a:xfrm>
            <a:off x="3923928" y="2060848"/>
            <a:ext cx="3619500" cy="2409826"/>
          </a:xfrm>
          <a:prstGeom prst="rect">
            <a:avLst/>
          </a:prstGeom>
          <a:noFill/>
        </p:spPr>
      </p:pic>
      <p:sp>
        <p:nvSpPr>
          <p:cNvPr id="11" name="직사각형 10"/>
          <p:cNvSpPr/>
          <p:nvPr/>
        </p:nvSpPr>
        <p:spPr>
          <a:xfrm>
            <a:off x="755576" y="5355793"/>
            <a:ext cx="7416824" cy="1169551"/>
          </a:xfrm>
          <a:prstGeom prst="rect">
            <a:avLst/>
          </a:prstGeom>
        </p:spPr>
        <p:txBody>
          <a:bodyPr wrap="square">
            <a:spAutoFit/>
          </a:bodyPr>
          <a:lstStyle/>
          <a:p>
            <a:r>
              <a:rPr lang="en-US" altLang="ko-KR" sz="1000" dirty="0" smtClean="0"/>
              <a:t>No typical symptoms can be observed in poisoned animals except for birds, where a typical posture with wings and head hanging down and talons clenched in a spasm can be observed. The poisoned animals usually perish suddenly and in a good physical condition. The actual symptoms are not determined until dissection; however, these are not specific, either. They include congestion of almost all internal organs and the presence of food remains in the stomach, in case of birds frequently in the craw, too. The only reliable method to confirm the poisoning is the chemical test. They are performed by several specialized state veterinary institutes on the basis of samples (usually contents of the stomach, craw, liver) taken from the body of the perished animal.</a:t>
            </a:r>
            <a:endParaRPr lang="en-US" altLang="ko-KR"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직사각형 6"/>
          <p:cNvSpPr/>
          <p:nvPr/>
        </p:nvSpPr>
        <p:spPr>
          <a:xfrm>
            <a:off x="1115616" y="1916832"/>
            <a:ext cx="1512168" cy="129614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내용 개체 틀 2"/>
          <p:cNvSpPr>
            <a:spLocks noGrp="1"/>
          </p:cNvSpPr>
          <p:nvPr>
            <p:ph idx="1"/>
          </p:nvPr>
        </p:nvSpPr>
        <p:spPr>
          <a:xfrm>
            <a:off x="457200" y="343197"/>
            <a:ext cx="7467600" cy="4525963"/>
          </a:xfrm>
        </p:spPr>
        <p:txBody>
          <a:bodyPr/>
          <a:lstStyle/>
          <a:p>
            <a:pPr lvl="2"/>
            <a:r>
              <a:rPr lang="en-US" altLang="ko-KR" dirty="0" smtClean="0"/>
              <a:t>Dichloromethane: </a:t>
            </a:r>
            <a:r>
              <a:rPr lang="ko-KR" altLang="en-US" dirty="0" smtClean="0"/>
              <a:t>제약</a:t>
            </a:r>
            <a:r>
              <a:rPr lang="en-US" altLang="ko-KR" dirty="0" smtClean="0"/>
              <a:t>/</a:t>
            </a:r>
            <a:r>
              <a:rPr lang="ko-KR" altLang="en-US" dirty="0" smtClean="0"/>
              <a:t>화학 공장 누출</a:t>
            </a:r>
            <a:r>
              <a:rPr lang="en-US" altLang="ko-KR" dirty="0" smtClean="0"/>
              <a:t>. </a:t>
            </a:r>
            <a:r>
              <a:rPr lang="ko-KR" altLang="en-US" dirty="0" smtClean="0"/>
              <a:t>간 질환</a:t>
            </a:r>
            <a:r>
              <a:rPr lang="en-US" altLang="ko-KR" dirty="0" smtClean="0"/>
              <a:t>, </a:t>
            </a:r>
            <a:r>
              <a:rPr lang="ko-KR" altLang="en-US" dirty="0" smtClean="0"/>
              <a:t>발암성</a:t>
            </a:r>
            <a:r>
              <a:rPr lang="en-US" altLang="ko-KR" dirty="0" smtClean="0"/>
              <a:t>.</a:t>
            </a:r>
            <a:endParaRPr lang="en-US" altLang="ko-KR" dirty="0" smtClean="0"/>
          </a:p>
        </p:txBody>
      </p:sp>
      <p:sp>
        <p:nvSpPr>
          <p:cNvPr id="8" name="직사각형 7"/>
          <p:cNvSpPr/>
          <p:nvPr/>
        </p:nvSpPr>
        <p:spPr>
          <a:xfrm>
            <a:off x="251520" y="3356992"/>
            <a:ext cx="2880320" cy="553998"/>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http://www.angelo.edu/faculty/kboudrea/molecule_gallery/01_alkanes/00_alkanes.htm</a:t>
            </a:r>
            <a:endParaRPr lang="ko-KR" altLang="en-US" sz="1000" dirty="0"/>
          </a:p>
        </p:txBody>
      </p:sp>
      <p:sp>
        <p:nvSpPr>
          <p:cNvPr id="10" name="직사각형 9"/>
          <p:cNvSpPr/>
          <p:nvPr/>
        </p:nvSpPr>
        <p:spPr>
          <a:xfrm>
            <a:off x="4067944" y="6381328"/>
            <a:ext cx="4932040" cy="553998"/>
          </a:xfrm>
          <a:prstGeom prst="rect">
            <a:avLst/>
          </a:prstGeom>
        </p:spPr>
        <p:txBody>
          <a:bodyPr wrap="square">
            <a:spAutoFit/>
          </a:bodyPr>
          <a:lstStyle/>
          <a:p>
            <a:r>
              <a:rPr lang="en-US" altLang="ko-KR" sz="1000" dirty="0" smtClean="0"/>
              <a:t>From http://www.carexcanada.ca/en/dichloromethane/environmental_exposure_estimates/outdoor_air/phase_1/map/</a:t>
            </a:r>
            <a:endParaRPr lang="ko-KR" altLang="en-US" sz="1000" dirty="0"/>
          </a:p>
        </p:txBody>
      </p:sp>
      <p:pic>
        <p:nvPicPr>
          <p:cNvPr id="18434" name="Picture 2" descr="http://www.angelo.edu/faculty/kboudrea/molecule_gallery/01_alkanes/dichloromethane_01.gif"/>
          <p:cNvPicPr>
            <a:picLocks noChangeAspect="1" noChangeArrowheads="1"/>
          </p:cNvPicPr>
          <p:nvPr/>
        </p:nvPicPr>
        <p:blipFill>
          <a:blip r:embed="rId2" cstate="print"/>
          <a:srcRect/>
          <a:stretch>
            <a:fillRect/>
          </a:stretch>
        </p:blipFill>
        <p:spPr bwMode="auto">
          <a:xfrm>
            <a:off x="1331640" y="2060848"/>
            <a:ext cx="923925" cy="923925"/>
          </a:xfrm>
          <a:prstGeom prst="rect">
            <a:avLst/>
          </a:prstGeom>
          <a:noFill/>
        </p:spPr>
      </p:pic>
      <p:pic>
        <p:nvPicPr>
          <p:cNvPr id="18436" name="Picture 4" descr="http://www.carexcanada.ca/img/dichloromethane_outdoor_air_phase_1_en.jpg"/>
          <p:cNvPicPr>
            <a:picLocks noChangeAspect="1" noChangeArrowheads="1"/>
          </p:cNvPicPr>
          <p:nvPr/>
        </p:nvPicPr>
        <p:blipFill>
          <a:blip r:embed="rId3" cstate="print"/>
          <a:srcRect/>
          <a:stretch>
            <a:fillRect/>
          </a:stretch>
        </p:blipFill>
        <p:spPr bwMode="auto">
          <a:xfrm>
            <a:off x="3491880" y="1628800"/>
            <a:ext cx="5436493" cy="4613331"/>
          </a:xfrm>
          <a:prstGeom prst="rect">
            <a:avLst/>
          </a:prstGeom>
          <a:noFill/>
        </p:spPr>
      </p:pic>
      <p:sp>
        <p:nvSpPr>
          <p:cNvPr id="11" name="직사각형 10"/>
          <p:cNvSpPr/>
          <p:nvPr/>
        </p:nvSpPr>
        <p:spPr>
          <a:xfrm>
            <a:off x="251520" y="4653136"/>
            <a:ext cx="3024336" cy="400110"/>
          </a:xfrm>
          <a:prstGeom prst="rect">
            <a:avLst/>
          </a:prstGeom>
        </p:spPr>
        <p:txBody>
          <a:bodyPr wrap="square">
            <a:spAutoFit/>
          </a:bodyPr>
          <a:lstStyle/>
          <a:p>
            <a:r>
              <a:rPr lang="en-US" altLang="ko-KR" sz="1000" b="1" dirty="0" smtClean="0"/>
              <a:t>Population Exposed to Dichloromethane in Outdoor Air – Summary 2006</a:t>
            </a:r>
            <a:endParaRPr lang="en-US" altLang="ko-KR" sz="10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직사각형 6"/>
          <p:cNvSpPr/>
          <p:nvPr/>
        </p:nvSpPr>
        <p:spPr>
          <a:xfrm>
            <a:off x="899592" y="2132856"/>
            <a:ext cx="1728192" cy="144016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내용 개체 틀 2"/>
          <p:cNvSpPr>
            <a:spLocks noGrp="1"/>
          </p:cNvSpPr>
          <p:nvPr>
            <p:ph idx="1"/>
          </p:nvPr>
        </p:nvSpPr>
        <p:spPr>
          <a:xfrm>
            <a:off x="457200" y="343197"/>
            <a:ext cx="7467600" cy="4525963"/>
          </a:xfrm>
        </p:spPr>
        <p:txBody>
          <a:bodyPr/>
          <a:lstStyle/>
          <a:p>
            <a:pPr lvl="2"/>
            <a:r>
              <a:rPr lang="en-US" altLang="ko-KR" dirty="0" smtClean="0"/>
              <a:t>Ethylene </a:t>
            </a:r>
            <a:r>
              <a:rPr lang="en-US" altLang="ko-KR" dirty="0" err="1" smtClean="0"/>
              <a:t>dibromide</a:t>
            </a:r>
            <a:r>
              <a:rPr lang="en-US" altLang="ko-KR" dirty="0" smtClean="0"/>
              <a:t>: </a:t>
            </a:r>
            <a:r>
              <a:rPr lang="ko-KR" altLang="en-US" dirty="0" smtClean="0"/>
              <a:t>정유 공장 누출</a:t>
            </a:r>
            <a:r>
              <a:rPr lang="en-US" altLang="ko-KR" dirty="0" smtClean="0"/>
              <a:t>. </a:t>
            </a:r>
            <a:r>
              <a:rPr lang="ko-KR" altLang="en-US" dirty="0" smtClean="0"/>
              <a:t>간</a:t>
            </a:r>
            <a:r>
              <a:rPr lang="en-US" altLang="ko-KR" dirty="0" smtClean="0"/>
              <a:t>, </a:t>
            </a:r>
            <a:r>
              <a:rPr lang="ko-KR" altLang="en-US" dirty="0" smtClean="0"/>
              <a:t>위</a:t>
            </a:r>
            <a:r>
              <a:rPr lang="en-US" altLang="ko-KR" dirty="0" smtClean="0"/>
              <a:t>, </a:t>
            </a:r>
            <a:r>
              <a:rPr lang="ko-KR" altLang="en-US" dirty="0" smtClean="0"/>
              <a:t>생식기</a:t>
            </a:r>
            <a:r>
              <a:rPr lang="en-US" altLang="ko-KR" dirty="0" smtClean="0"/>
              <a:t>, </a:t>
            </a:r>
            <a:r>
              <a:rPr lang="ko-KR" altLang="en-US" dirty="0" smtClean="0"/>
              <a:t>신장 질환</a:t>
            </a:r>
            <a:r>
              <a:rPr lang="en-US" altLang="ko-KR" dirty="0" smtClean="0"/>
              <a:t>. </a:t>
            </a:r>
            <a:r>
              <a:rPr lang="ko-KR" altLang="en-US" dirty="0" smtClean="0"/>
              <a:t>발암성</a:t>
            </a:r>
            <a:endParaRPr lang="en-US" altLang="ko-KR" dirty="0" smtClean="0"/>
          </a:p>
        </p:txBody>
      </p:sp>
      <p:sp>
        <p:nvSpPr>
          <p:cNvPr id="8" name="직사각형 7"/>
          <p:cNvSpPr/>
          <p:nvPr/>
        </p:nvSpPr>
        <p:spPr>
          <a:xfrm>
            <a:off x="251520" y="3717032"/>
            <a:ext cx="2880320" cy="553998"/>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http://www.alanwood.net/pesticides/ethylene%20dibromide.html</a:t>
            </a:r>
            <a:endParaRPr lang="ko-KR" altLang="en-US" sz="1000" dirty="0"/>
          </a:p>
        </p:txBody>
      </p:sp>
      <p:sp>
        <p:nvSpPr>
          <p:cNvPr id="10" name="직사각형 9"/>
          <p:cNvSpPr/>
          <p:nvPr/>
        </p:nvSpPr>
        <p:spPr>
          <a:xfrm>
            <a:off x="4067944" y="6381328"/>
            <a:ext cx="4932040" cy="246221"/>
          </a:xfrm>
          <a:prstGeom prst="rect">
            <a:avLst/>
          </a:prstGeom>
        </p:spPr>
        <p:txBody>
          <a:bodyPr wrap="square">
            <a:spAutoFit/>
          </a:bodyPr>
          <a:lstStyle/>
          <a:p>
            <a:r>
              <a:rPr lang="en-US" altLang="ko-KR" sz="1000" dirty="0" smtClean="0"/>
              <a:t>From http://www.datelinezero.com/2012/02/10/purple-squirrel-found-in-pennsylvania/</a:t>
            </a:r>
            <a:endParaRPr lang="ko-KR" altLang="en-US" sz="1000" dirty="0"/>
          </a:p>
        </p:txBody>
      </p:sp>
      <p:sp>
        <p:nvSpPr>
          <p:cNvPr id="11" name="직사각형 10"/>
          <p:cNvSpPr/>
          <p:nvPr/>
        </p:nvSpPr>
        <p:spPr>
          <a:xfrm>
            <a:off x="179512" y="5517232"/>
            <a:ext cx="3024336" cy="553998"/>
          </a:xfrm>
          <a:prstGeom prst="rect">
            <a:avLst/>
          </a:prstGeom>
        </p:spPr>
        <p:txBody>
          <a:bodyPr wrap="square">
            <a:spAutoFit/>
          </a:bodyPr>
          <a:lstStyle/>
          <a:p>
            <a:r>
              <a:rPr lang="en-US" altLang="ko-KR" sz="1000" b="1" dirty="0" smtClean="0"/>
              <a:t>Purple Squirrel Found in Pennsylvania: Due to bromide? Or Simply because of purple ink or paint?</a:t>
            </a:r>
            <a:endParaRPr lang="en-US" altLang="ko-KR" sz="1000" b="1" dirty="0"/>
          </a:p>
        </p:txBody>
      </p:sp>
      <p:pic>
        <p:nvPicPr>
          <p:cNvPr id="19458" name="Picture 2" descr="http://www.alanwood.net/pesticides/structures/ethylene%20dibromide.gif"/>
          <p:cNvPicPr>
            <a:picLocks noChangeAspect="1" noChangeArrowheads="1"/>
          </p:cNvPicPr>
          <p:nvPr/>
        </p:nvPicPr>
        <p:blipFill>
          <a:blip r:embed="rId2" cstate="print"/>
          <a:srcRect/>
          <a:stretch>
            <a:fillRect/>
          </a:stretch>
        </p:blipFill>
        <p:spPr bwMode="auto">
          <a:xfrm>
            <a:off x="1259632" y="2420888"/>
            <a:ext cx="962025" cy="771525"/>
          </a:xfrm>
          <a:prstGeom prst="rect">
            <a:avLst/>
          </a:prstGeom>
          <a:noFill/>
        </p:spPr>
      </p:pic>
      <p:pic>
        <p:nvPicPr>
          <p:cNvPr id="19460" name="Picture 4" descr="http://www.datelinezero.com/wp-content/uploads/2012/02/nkse56.png"/>
          <p:cNvPicPr>
            <a:picLocks noChangeAspect="1" noChangeArrowheads="1"/>
          </p:cNvPicPr>
          <p:nvPr/>
        </p:nvPicPr>
        <p:blipFill>
          <a:blip r:embed="rId3" cstate="print"/>
          <a:srcRect/>
          <a:stretch>
            <a:fillRect/>
          </a:stretch>
        </p:blipFill>
        <p:spPr bwMode="auto">
          <a:xfrm>
            <a:off x="3275856" y="2132856"/>
            <a:ext cx="5619750" cy="40386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직사각형 6"/>
          <p:cNvSpPr/>
          <p:nvPr/>
        </p:nvSpPr>
        <p:spPr>
          <a:xfrm>
            <a:off x="251520" y="2420888"/>
            <a:ext cx="2448272" cy="194421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내용 개체 틀 2"/>
          <p:cNvSpPr>
            <a:spLocks noGrp="1"/>
          </p:cNvSpPr>
          <p:nvPr>
            <p:ph idx="1"/>
          </p:nvPr>
        </p:nvSpPr>
        <p:spPr>
          <a:xfrm>
            <a:off x="457200" y="343197"/>
            <a:ext cx="8147248" cy="4525963"/>
          </a:xfrm>
        </p:spPr>
        <p:txBody>
          <a:bodyPr/>
          <a:lstStyle/>
          <a:p>
            <a:pPr lvl="2"/>
            <a:r>
              <a:rPr lang="en-US" altLang="ko-KR" dirty="0" smtClean="0"/>
              <a:t>Polychlorinated biphenyls (PCBs): </a:t>
            </a:r>
            <a:r>
              <a:rPr lang="ko-KR" altLang="en-US" dirty="0" smtClean="0"/>
              <a:t>매립지</a:t>
            </a:r>
            <a:r>
              <a:rPr lang="en-US" altLang="ko-KR" dirty="0" smtClean="0"/>
              <a:t>, </a:t>
            </a:r>
            <a:r>
              <a:rPr lang="ko-KR" altLang="en-US" dirty="0" err="1" smtClean="0"/>
              <a:t>폐화학물질</a:t>
            </a:r>
            <a:r>
              <a:rPr lang="ko-KR" altLang="en-US" dirty="0" smtClean="0"/>
              <a:t> </a:t>
            </a:r>
            <a:r>
              <a:rPr lang="ko-KR" altLang="en-US" dirty="0" err="1" smtClean="0"/>
              <a:t>누출수</a:t>
            </a:r>
            <a:r>
              <a:rPr lang="en-US" altLang="ko-KR" dirty="0" smtClean="0"/>
              <a:t>. </a:t>
            </a:r>
            <a:r>
              <a:rPr lang="ko-KR" altLang="en-US" dirty="0" smtClean="0"/>
              <a:t>피부</a:t>
            </a:r>
            <a:r>
              <a:rPr lang="en-US" altLang="ko-KR" dirty="0" smtClean="0"/>
              <a:t>, </a:t>
            </a:r>
            <a:r>
              <a:rPr lang="ko-KR" altLang="en-US" dirty="0" smtClean="0"/>
              <a:t>흉선 피해</a:t>
            </a:r>
            <a:r>
              <a:rPr lang="en-US" altLang="ko-KR" dirty="0" smtClean="0"/>
              <a:t>, </a:t>
            </a:r>
            <a:r>
              <a:rPr lang="ko-KR" altLang="en-US" dirty="0" smtClean="0"/>
              <a:t>면역 결핍</a:t>
            </a:r>
            <a:r>
              <a:rPr lang="en-US" altLang="ko-KR" dirty="0" smtClean="0"/>
              <a:t>. </a:t>
            </a:r>
            <a:r>
              <a:rPr lang="ko-KR" altLang="en-US" dirty="0" smtClean="0"/>
              <a:t>생식기계 신경계 저해</a:t>
            </a:r>
            <a:r>
              <a:rPr lang="en-US" altLang="ko-KR" dirty="0" smtClean="0"/>
              <a:t>. </a:t>
            </a:r>
            <a:r>
              <a:rPr lang="ko-KR" altLang="en-US" dirty="0" smtClean="0"/>
              <a:t>발암성 증가</a:t>
            </a:r>
            <a:endParaRPr lang="en-US" altLang="ko-KR" dirty="0" smtClean="0"/>
          </a:p>
        </p:txBody>
      </p:sp>
      <p:sp>
        <p:nvSpPr>
          <p:cNvPr id="8" name="직사각형 7"/>
          <p:cNvSpPr/>
          <p:nvPr/>
        </p:nvSpPr>
        <p:spPr>
          <a:xfrm>
            <a:off x="251520" y="4437112"/>
            <a:ext cx="2448272" cy="553998"/>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http://www.chem.unep.ch/pops/pops_inc/proceedings/bangkok/fiedler1.html</a:t>
            </a:r>
            <a:endParaRPr lang="ko-KR" altLang="en-US" sz="1000" dirty="0"/>
          </a:p>
        </p:txBody>
      </p:sp>
      <p:sp>
        <p:nvSpPr>
          <p:cNvPr id="10" name="직사각형 9"/>
          <p:cNvSpPr/>
          <p:nvPr/>
        </p:nvSpPr>
        <p:spPr>
          <a:xfrm>
            <a:off x="3419872" y="6611779"/>
            <a:ext cx="4932040" cy="246221"/>
          </a:xfrm>
          <a:prstGeom prst="rect">
            <a:avLst/>
          </a:prstGeom>
        </p:spPr>
        <p:txBody>
          <a:bodyPr wrap="square">
            <a:spAutoFit/>
          </a:bodyPr>
          <a:lstStyle/>
          <a:p>
            <a:r>
              <a:rPr lang="en-US" altLang="ko-KR" sz="1000" dirty="0" smtClean="0"/>
              <a:t>From http://www.imares.wur.nl/UK/research/dossiers/plastic/plasticgranules/ /</a:t>
            </a:r>
            <a:endParaRPr lang="ko-KR" altLang="en-US" sz="1000" dirty="0"/>
          </a:p>
        </p:txBody>
      </p:sp>
      <p:sp>
        <p:nvSpPr>
          <p:cNvPr id="11" name="직사각형 10"/>
          <p:cNvSpPr/>
          <p:nvPr/>
        </p:nvSpPr>
        <p:spPr>
          <a:xfrm>
            <a:off x="179512" y="5229200"/>
            <a:ext cx="3024336" cy="1477328"/>
          </a:xfrm>
          <a:prstGeom prst="rect">
            <a:avLst/>
          </a:prstGeom>
        </p:spPr>
        <p:txBody>
          <a:bodyPr wrap="square">
            <a:spAutoFit/>
          </a:bodyPr>
          <a:lstStyle/>
          <a:p>
            <a:r>
              <a:rPr lang="en-US" altLang="ko-KR" sz="1000" dirty="0" smtClean="0"/>
              <a:t>The Japanese scientist </a:t>
            </a:r>
            <a:r>
              <a:rPr lang="en-US" altLang="ko-KR" sz="1000" dirty="0" err="1" smtClean="0"/>
              <a:t>Hideshige</a:t>
            </a:r>
            <a:r>
              <a:rPr lang="en-US" altLang="ko-KR" sz="1000" dirty="0" smtClean="0"/>
              <a:t> Takada leads a study into global patterns of oceanic chemical pollution. But he uses a highly remarkable way of </a:t>
            </a:r>
            <a:r>
              <a:rPr lang="en-US" altLang="ko-KR" sz="1000" dirty="0" err="1" smtClean="0"/>
              <a:t>samping</a:t>
            </a:r>
            <a:r>
              <a:rPr lang="en-US" altLang="ko-KR" sz="1000" dirty="0" smtClean="0"/>
              <a:t> the water. Takada uses the industrial plastic granules (pellets) that litter our oceans worldwide. These granules act as a sponge that bind all sorts of chemical pollutants like PCB's, remains of DDT etc., from the seawater to their surface. </a:t>
            </a:r>
            <a:endParaRPr lang="en-US" altLang="ko-KR" sz="1000" dirty="0"/>
          </a:p>
        </p:txBody>
      </p:sp>
      <p:pic>
        <p:nvPicPr>
          <p:cNvPr id="20482" name="Picture 2" descr="http://www.chem.unep.ch/pops/pops_inc/proceedings/bangkok/Image12.gif"/>
          <p:cNvPicPr>
            <a:picLocks noChangeAspect="1" noChangeArrowheads="1"/>
          </p:cNvPicPr>
          <p:nvPr/>
        </p:nvPicPr>
        <p:blipFill>
          <a:blip r:embed="rId2" cstate="print"/>
          <a:srcRect/>
          <a:stretch>
            <a:fillRect/>
          </a:stretch>
        </p:blipFill>
        <p:spPr bwMode="auto">
          <a:xfrm>
            <a:off x="251520" y="2564904"/>
            <a:ext cx="2403698" cy="1583159"/>
          </a:xfrm>
          <a:prstGeom prst="rect">
            <a:avLst/>
          </a:prstGeom>
          <a:noFill/>
        </p:spPr>
      </p:pic>
      <p:pic>
        <p:nvPicPr>
          <p:cNvPr id="20484" name="Picture 4" descr="http://www.tuat.ac.jp/~gaia/ipw/en/map_files/pcbs.gif"/>
          <p:cNvPicPr>
            <a:picLocks noChangeAspect="1" noChangeArrowheads="1"/>
          </p:cNvPicPr>
          <p:nvPr/>
        </p:nvPicPr>
        <p:blipFill>
          <a:blip r:embed="rId3" cstate="print"/>
          <a:srcRect/>
          <a:stretch>
            <a:fillRect/>
          </a:stretch>
        </p:blipFill>
        <p:spPr bwMode="auto">
          <a:xfrm>
            <a:off x="3347865" y="2348880"/>
            <a:ext cx="5753330" cy="424586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직사각형 13"/>
          <p:cNvSpPr/>
          <p:nvPr/>
        </p:nvSpPr>
        <p:spPr>
          <a:xfrm>
            <a:off x="3563888" y="3861048"/>
            <a:ext cx="4824536" cy="36004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직사각형 6"/>
          <p:cNvSpPr/>
          <p:nvPr/>
        </p:nvSpPr>
        <p:spPr>
          <a:xfrm>
            <a:off x="971600" y="1484784"/>
            <a:ext cx="1800200" cy="237626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내용 개체 틀 2"/>
          <p:cNvSpPr>
            <a:spLocks noGrp="1"/>
          </p:cNvSpPr>
          <p:nvPr>
            <p:ph idx="1"/>
          </p:nvPr>
        </p:nvSpPr>
        <p:spPr>
          <a:xfrm>
            <a:off x="457200" y="343197"/>
            <a:ext cx="8147248" cy="4525963"/>
          </a:xfrm>
        </p:spPr>
        <p:txBody>
          <a:bodyPr/>
          <a:lstStyle/>
          <a:p>
            <a:pPr lvl="2"/>
            <a:r>
              <a:rPr lang="en-US" altLang="ko-KR" dirty="0" smtClean="0"/>
              <a:t>Toluene: </a:t>
            </a:r>
            <a:r>
              <a:rPr lang="ko-KR" altLang="en-US" dirty="0" smtClean="0"/>
              <a:t>석유 시설로부터  누출</a:t>
            </a:r>
            <a:r>
              <a:rPr lang="en-US" altLang="ko-KR" dirty="0"/>
              <a:t>.</a:t>
            </a:r>
            <a:r>
              <a:rPr lang="en-US" altLang="ko-KR" dirty="0" smtClean="0"/>
              <a:t> </a:t>
            </a:r>
            <a:r>
              <a:rPr lang="ko-KR" altLang="en-US" dirty="0" smtClean="0"/>
              <a:t>신경</a:t>
            </a:r>
            <a:r>
              <a:rPr lang="en-US" altLang="ko-KR" dirty="0" smtClean="0"/>
              <a:t>, </a:t>
            </a:r>
            <a:r>
              <a:rPr lang="ko-KR" altLang="en-US" dirty="0" smtClean="0"/>
              <a:t>신장</a:t>
            </a:r>
            <a:r>
              <a:rPr lang="en-US" altLang="ko-KR" dirty="0" smtClean="0"/>
              <a:t>, </a:t>
            </a:r>
            <a:r>
              <a:rPr lang="ko-KR" altLang="en-US" dirty="0" smtClean="0"/>
              <a:t>간 저해</a:t>
            </a:r>
            <a:endParaRPr lang="en-US" altLang="ko-KR" dirty="0" smtClean="0"/>
          </a:p>
        </p:txBody>
      </p:sp>
      <p:sp>
        <p:nvSpPr>
          <p:cNvPr id="8" name="직사각형 7"/>
          <p:cNvSpPr/>
          <p:nvPr/>
        </p:nvSpPr>
        <p:spPr>
          <a:xfrm>
            <a:off x="251520" y="3861048"/>
            <a:ext cx="2448272" cy="707886"/>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http://chemistry.about.com/od/factsstructures/ig/Chemical-Structures---T/Toluene.htm</a:t>
            </a:r>
            <a:endParaRPr lang="ko-KR" altLang="en-US" sz="1000" dirty="0"/>
          </a:p>
        </p:txBody>
      </p:sp>
      <p:sp>
        <p:nvSpPr>
          <p:cNvPr id="10" name="직사각형 9"/>
          <p:cNvSpPr/>
          <p:nvPr/>
        </p:nvSpPr>
        <p:spPr>
          <a:xfrm>
            <a:off x="3419872" y="5589240"/>
            <a:ext cx="5544616" cy="246221"/>
          </a:xfrm>
          <a:prstGeom prst="rect">
            <a:avLst/>
          </a:prstGeom>
        </p:spPr>
        <p:txBody>
          <a:bodyPr wrap="square">
            <a:spAutoFit/>
          </a:bodyPr>
          <a:lstStyle/>
          <a:p>
            <a:r>
              <a:rPr lang="en-US" altLang="ko-KR" sz="1000" dirty="0" smtClean="0"/>
              <a:t>From http://thegoodhuman.com/2012/01/06/toxic-chemical-releases-up-16-over-previous-year/</a:t>
            </a:r>
            <a:endParaRPr lang="ko-KR" altLang="en-US" sz="1000" dirty="0"/>
          </a:p>
        </p:txBody>
      </p:sp>
      <p:pic>
        <p:nvPicPr>
          <p:cNvPr id="21506" name="Picture 2" descr="http://0.tqn.com/d/chemistry/1/0/D/6/1/toluene.jpg"/>
          <p:cNvPicPr>
            <a:picLocks noChangeAspect="1" noChangeArrowheads="1"/>
          </p:cNvPicPr>
          <p:nvPr/>
        </p:nvPicPr>
        <p:blipFill>
          <a:blip r:embed="rId2" cstate="print"/>
          <a:srcRect/>
          <a:stretch>
            <a:fillRect/>
          </a:stretch>
        </p:blipFill>
        <p:spPr bwMode="auto">
          <a:xfrm>
            <a:off x="1331640" y="1628800"/>
            <a:ext cx="1039330" cy="1901975"/>
          </a:xfrm>
          <a:prstGeom prst="rect">
            <a:avLst/>
          </a:prstGeom>
          <a:noFill/>
        </p:spPr>
      </p:pic>
      <p:sp>
        <p:nvSpPr>
          <p:cNvPr id="13" name="직사각형 12"/>
          <p:cNvSpPr/>
          <p:nvPr/>
        </p:nvSpPr>
        <p:spPr>
          <a:xfrm>
            <a:off x="3707904" y="1412776"/>
            <a:ext cx="4572000" cy="3970318"/>
          </a:xfrm>
          <a:prstGeom prst="rect">
            <a:avLst/>
          </a:prstGeom>
          <a:ln w="19050">
            <a:solidFill>
              <a:srgbClr val="00B0F0"/>
            </a:solidFill>
          </a:ln>
        </p:spPr>
        <p:txBody>
          <a:bodyPr>
            <a:spAutoFit/>
          </a:bodyPr>
          <a:lstStyle/>
          <a:p>
            <a:r>
              <a:rPr lang="en-US" altLang="ko-KR" dirty="0" smtClean="0"/>
              <a:t>The top ten chemicals released into the environment in 2010 were:</a:t>
            </a:r>
          </a:p>
          <a:p>
            <a:endParaRPr lang="en-US" altLang="ko-KR" dirty="0" smtClean="0"/>
          </a:p>
          <a:p>
            <a:r>
              <a:rPr lang="en-US" altLang="ko-KR" b="1" dirty="0" smtClean="0"/>
              <a:t>1.</a:t>
            </a:r>
            <a:r>
              <a:rPr lang="en-US" altLang="ko-KR" dirty="0" smtClean="0"/>
              <a:t> HYDROCHLORIC ACID</a:t>
            </a:r>
            <a:br>
              <a:rPr lang="en-US" altLang="ko-KR" dirty="0" smtClean="0"/>
            </a:br>
            <a:r>
              <a:rPr lang="en-US" altLang="ko-KR" b="1" dirty="0" smtClean="0"/>
              <a:t>2.</a:t>
            </a:r>
            <a:r>
              <a:rPr lang="en-US" altLang="ko-KR" dirty="0" smtClean="0"/>
              <a:t> SULFURIC ACID</a:t>
            </a:r>
            <a:br>
              <a:rPr lang="en-US" altLang="ko-KR" dirty="0" smtClean="0"/>
            </a:br>
            <a:r>
              <a:rPr lang="en-US" altLang="ko-KR" b="1" dirty="0" smtClean="0"/>
              <a:t>3.</a:t>
            </a:r>
            <a:r>
              <a:rPr lang="en-US" altLang="ko-KR" dirty="0" smtClean="0"/>
              <a:t> HYDROGEN FLUORIDE</a:t>
            </a:r>
            <a:br>
              <a:rPr lang="en-US" altLang="ko-KR" dirty="0" smtClean="0"/>
            </a:br>
            <a:r>
              <a:rPr lang="en-US" altLang="ko-KR" b="1" dirty="0" smtClean="0"/>
              <a:t>4.</a:t>
            </a:r>
            <a:r>
              <a:rPr lang="en-US" altLang="ko-KR" dirty="0" smtClean="0"/>
              <a:t> AMMONIA</a:t>
            </a:r>
            <a:br>
              <a:rPr lang="en-US" altLang="ko-KR" dirty="0" smtClean="0"/>
            </a:br>
            <a:r>
              <a:rPr lang="en-US" altLang="ko-KR" b="1" dirty="0" smtClean="0"/>
              <a:t>5.</a:t>
            </a:r>
            <a:r>
              <a:rPr lang="en-US" altLang="ko-KR" dirty="0" smtClean="0"/>
              <a:t> BARIUM COMPOUNDS</a:t>
            </a:r>
            <a:br>
              <a:rPr lang="en-US" altLang="ko-KR" dirty="0" smtClean="0"/>
            </a:br>
            <a:r>
              <a:rPr lang="en-US" altLang="ko-KR" b="1" dirty="0" smtClean="0"/>
              <a:t>6.</a:t>
            </a:r>
            <a:r>
              <a:rPr lang="en-US" altLang="ko-KR" dirty="0" smtClean="0"/>
              <a:t> ZINC COMPOUNDS</a:t>
            </a:r>
            <a:br>
              <a:rPr lang="en-US" altLang="ko-KR" dirty="0" smtClean="0"/>
            </a:br>
            <a:r>
              <a:rPr lang="en-US" altLang="ko-KR" b="1" dirty="0" smtClean="0"/>
              <a:t>7.</a:t>
            </a:r>
            <a:r>
              <a:rPr lang="en-US" altLang="ko-KR" dirty="0" smtClean="0"/>
              <a:t> TOLUENE</a:t>
            </a:r>
            <a:br>
              <a:rPr lang="en-US" altLang="ko-KR" dirty="0" smtClean="0"/>
            </a:br>
            <a:r>
              <a:rPr lang="en-US" altLang="ko-KR" b="1" dirty="0" smtClean="0"/>
              <a:t>8.</a:t>
            </a:r>
            <a:r>
              <a:rPr lang="en-US" altLang="ko-KR" dirty="0" smtClean="0"/>
              <a:t> COPPER COMPOUNDS</a:t>
            </a:r>
            <a:br>
              <a:rPr lang="en-US" altLang="ko-KR" dirty="0" smtClean="0"/>
            </a:br>
            <a:r>
              <a:rPr lang="en-US" altLang="ko-KR" b="1" dirty="0" smtClean="0"/>
              <a:t>9.</a:t>
            </a:r>
            <a:r>
              <a:rPr lang="en-US" altLang="ko-KR" dirty="0" smtClean="0"/>
              <a:t> POLYCYCLIC AROMATIC COMPOUNDS</a:t>
            </a:r>
            <a:br>
              <a:rPr lang="en-US" altLang="ko-KR" dirty="0" smtClean="0"/>
            </a:br>
            <a:r>
              <a:rPr lang="en-US" altLang="ko-KR" b="1" dirty="0" smtClean="0"/>
              <a:t>10.</a:t>
            </a:r>
            <a:r>
              <a:rPr lang="en-US" altLang="ko-KR" dirty="0" smtClean="0"/>
              <a:t> STYRENE </a:t>
            </a:r>
            <a:endParaRPr lang="en-US" altLang="ko-K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343197"/>
            <a:ext cx="8147248" cy="4525963"/>
          </a:xfrm>
        </p:spPr>
        <p:txBody>
          <a:bodyPr/>
          <a:lstStyle/>
          <a:p>
            <a:pPr lvl="2"/>
            <a:r>
              <a:rPr lang="en-US" altLang="ko-KR" dirty="0" smtClean="0"/>
              <a:t>Vinyl chloride (</a:t>
            </a:r>
            <a:r>
              <a:rPr lang="en-US" altLang="ko-KR" dirty="0" err="1" smtClean="0"/>
              <a:t>Chloroethene</a:t>
            </a:r>
            <a:r>
              <a:rPr lang="en-US" altLang="ko-KR" dirty="0" smtClean="0"/>
              <a:t>): </a:t>
            </a:r>
            <a:r>
              <a:rPr lang="en-US" altLang="ko-KR" dirty="0" smtClean="0"/>
              <a:t>PVC </a:t>
            </a:r>
            <a:r>
              <a:rPr lang="ko-KR" altLang="en-US" dirty="0" smtClean="0"/>
              <a:t>파이프</a:t>
            </a:r>
            <a:r>
              <a:rPr lang="en-US" altLang="ko-KR" dirty="0" smtClean="0"/>
              <a:t>, </a:t>
            </a:r>
            <a:r>
              <a:rPr lang="ko-KR" altLang="en-US" dirty="0" smtClean="0"/>
              <a:t>플라스틱 공장 누출</a:t>
            </a:r>
            <a:r>
              <a:rPr lang="en-US" altLang="ko-KR" dirty="0" smtClean="0"/>
              <a:t>. </a:t>
            </a:r>
            <a:r>
              <a:rPr lang="ko-KR" altLang="en-US" dirty="0" smtClean="0"/>
              <a:t>발암성 증가</a:t>
            </a:r>
            <a:endParaRPr lang="en-US" altLang="ko-KR" dirty="0" smtClean="0"/>
          </a:p>
          <a:p>
            <a:pPr lvl="2"/>
            <a:endParaRPr lang="en-US" altLang="ko-KR" dirty="0" smtClean="0"/>
          </a:p>
        </p:txBody>
      </p:sp>
      <p:sp>
        <p:nvSpPr>
          <p:cNvPr id="8" name="직사각형 7"/>
          <p:cNvSpPr/>
          <p:nvPr/>
        </p:nvSpPr>
        <p:spPr>
          <a:xfrm>
            <a:off x="251520" y="2996952"/>
            <a:ext cx="2592288" cy="400110"/>
          </a:xfrm>
          <a:prstGeom prst="rect">
            <a:avLst/>
          </a:prstGeom>
        </p:spPr>
        <p:txBody>
          <a:bodyPr wrap="square">
            <a:spAutoFit/>
          </a:bodyPr>
          <a:lstStyle/>
          <a:p>
            <a:r>
              <a:rPr lang="en-US" altLang="ko-KR" sz="1000" dirty="0" smtClean="0"/>
              <a:t>From</a:t>
            </a:r>
            <a:r>
              <a:rPr lang="ko-KR" altLang="en-US" sz="1000" dirty="0" smtClean="0"/>
              <a:t> </a:t>
            </a:r>
            <a:r>
              <a:rPr lang="en-US" altLang="ko-KR" sz="1000" dirty="0" smtClean="0"/>
              <a:t>http://en.wikipedia.org/wiki/Vinyl_chloride</a:t>
            </a:r>
            <a:endParaRPr lang="ko-KR" altLang="en-US" sz="1000" dirty="0"/>
          </a:p>
        </p:txBody>
      </p:sp>
      <p:sp>
        <p:nvSpPr>
          <p:cNvPr id="10" name="직사각형 9"/>
          <p:cNvSpPr/>
          <p:nvPr/>
        </p:nvSpPr>
        <p:spPr>
          <a:xfrm>
            <a:off x="2987824" y="5949280"/>
            <a:ext cx="5544616" cy="246221"/>
          </a:xfrm>
          <a:prstGeom prst="rect">
            <a:avLst/>
          </a:prstGeom>
        </p:spPr>
        <p:txBody>
          <a:bodyPr wrap="square">
            <a:spAutoFit/>
          </a:bodyPr>
          <a:lstStyle/>
          <a:p>
            <a:r>
              <a:rPr lang="en-US" altLang="ko-KR" sz="1000" dirty="0" smtClean="0"/>
              <a:t>From http://www.csb.gov/investigations/detail.aspx?SID=22</a:t>
            </a:r>
            <a:endParaRPr lang="ko-KR" altLang="en-US" sz="1000" dirty="0"/>
          </a:p>
        </p:txBody>
      </p:sp>
      <p:pic>
        <p:nvPicPr>
          <p:cNvPr id="23560" name="Picture 8" descr="http://upload.wikimedia.org/wikipedia/commons/thumb/b/be/Vinyl-chloride-2D.png/100px-Vinyl-chloride-2D.png"/>
          <p:cNvPicPr>
            <a:picLocks noChangeAspect="1" noChangeArrowheads="1"/>
          </p:cNvPicPr>
          <p:nvPr/>
        </p:nvPicPr>
        <p:blipFill>
          <a:blip r:embed="rId2" cstate="print"/>
          <a:srcRect/>
          <a:stretch>
            <a:fillRect/>
          </a:stretch>
        </p:blipFill>
        <p:spPr bwMode="auto">
          <a:xfrm>
            <a:off x="683568" y="1988840"/>
            <a:ext cx="952500" cy="847725"/>
          </a:xfrm>
          <a:prstGeom prst="rect">
            <a:avLst/>
          </a:prstGeom>
          <a:noFill/>
        </p:spPr>
      </p:pic>
      <p:pic>
        <p:nvPicPr>
          <p:cNvPr id="23562" name="Picture 10" descr="http://www.csb.gov/assets/Investigation/original/Newspaper_91.JPG"/>
          <p:cNvPicPr>
            <a:picLocks noChangeAspect="1" noChangeArrowheads="1"/>
          </p:cNvPicPr>
          <p:nvPr/>
        </p:nvPicPr>
        <p:blipFill>
          <a:blip r:embed="rId3" cstate="print"/>
          <a:srcRect/>
          <a:stretch>
            <a:fillRect/>
          </a:stretch>
        </p:blipFill>
        <p:spPr bwMode="auto">
          <a:xfrm>
            <a:off x="2915816" y="1628800"/>
            <a:ext cx="6109672" cy="4176464"/>
          </a:xfrm>
          <a:prstGeom prst="rect">
            <a:avLst/>
          </a:prstGeom>
          <a:noFill/>
        </p:spPr>
      </p:pic>
      <p:sp>
        <p:nvSpPr>
          <p:cNvPr id="15" name="직사각형 14"/>
          <p:cNvSpPr/>
          <p:nvPr/>
        </p:nvSpPr>
        <p:spPr>
          <a:xfrm>
            <a:off x="107504" y="4149080"/>
            <a:ext cx="2843808" cy="1938992"/>
          </a:xfrm>
          <a:prstGeom prst="rect">
            <a:avLst/>
          </a:prstGeom>
        </p:spPr>
        <p:txBody>
          <a:bodyPr wrap="square">
            <a:spAutoFit/>
          </a:bodyPr>
          <a:lstStyle/>
          <a:p>
            <a:r>
              <a:rPr lang="en-US" altLang="ko-KR" sz="1000" dirty="0" smtClean="0"/>
              <a:t>On April 23, 2004, five workers were fatally injured and two others were seriously injured when an explosion occurred in a polyvinyl chloride (PVC) production unit at Formosa Plastics in </a:t>
            </a:r>
            <a:r>
              <a:rPr lang="en-US" altLang="ko-KR" sz="1000" dirty="0" err="1" smtClean="0"/>
              <a:t>Illiopolis</a:t>
            </a:r>
            <a:r>
              <a:rPr lang="en-US" altLang="ko-KR" sz="1000" dirty="0" smtClean="0"/>
              <a:t>, Illinois, east of Springfield. The explosion followed a release of highly flammable vinyl chloride, which ignited. The explosion forced a community evacuation and lighted fires that burned for several days at the plant. </a:t>
            </a:r>
          </a:p>
          <a:p>
            <a:r>
              <a:rPr lang="en-US" altLang="ko-KR" sz="1000" dirty="0" smtClean="0"/>
              <a:t/>
            </a:r>
            <a:br>
              <a:rPr lang="en-US" altLang="ko-KR" sz="1000" dirty="0" smtClean="0"/>
            </a:br>
            <a:endParaRPr lang="ko-KR" altLang="en-US" sz="1000" dirty="0"/>
          </a:p>
        </p:txBody>
      </p:sp>
    </p:spTree>
  </p:cSld>
  <p:clrMapOvr>
    <a:masterClrMapping/>
  </p:clrMapOvr>
</p:sld>
</file>

<file path=ppt/theme/theme1.xml><?xml version="1.0" encoding="utf-8"?>
<a:theme xmlns:a="http://schemas.openxmlformats.org/drawingml/2006/main" name="테크닉">
  <a:themeElements>
    <a:clrScheme name="테크닉">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테크닉">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테크닉">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751</TotalTime>
  <Words>739</Words>
  <Application>Microsoft Office PowerPoint</Application>
  <PresentationFormat>화면 슬라이드 쇼(4:3)</PresentationFormat>
  <Paragraphs>49</Paragraphs>
  <Slides>10</Slides>
  <Notes>0</Notes>
  <HiddenSlides>0</HiddenSlides>
  <MMClips>0</MMClips>
  <ScaleCrop>false</ScaleCrop>
  <HeadingPairs>
    <vt:vector size="4" baseType="variant">
      <vt:variant>
        <vt:lpstr>테마</vt:lpstr>
      </vt:variant>
      <vt:variant>
        <vt:i4>1</vt:i4>
      </vt:variant>
      <vt:variant>
        <vt:lpstr>슬라이드 제목</vt:lpstr>
      </vt:variant>
      <vt:variant>
        <vt:i4>10</vt:i4>
      </vt:variant>
    </vt:vector>
  </HeadingPairs>
  <TitlesOfParts>
    <vt:vector size="11" baseType="lpstr">
      <vt:lpstr>테크닉</vt:lpstr>
      <vt:lpstr>Ch.3. </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Ch.1. Introduction</dc:title>
  <dc:creator>my</dc:creator>
  <cp:lastModifiedBy>Natural Science Dean</cp:lastModifiedBy>
  <cp:revision>85</cp:revision>
  <dcterms:created xsi:type="dcterms:W3CDTF">2012-02-18T07:01:10Z</dcterms:created>
  <dcterms:modified xsi:type="dcterms:W3CDTF">2016-09-28T06:25:52Z</dcterms:modified>
</cp:coreProperties>
</file>